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24"/>
      <p:bold r:id="rId25"/>
    </p:embeddedFont>
    <p:embeddedFont>
      <p:font typeface="Quattrocento Sans" panose="02020500000000000000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57" autoAdjust="0"/>
  </p:normalViewPr>
  <p:slideViewPr>
    <p:cSldViewPr snapToGrid="0">
      <p:cViewPr varScale="1">
        <p:scale>
          <a:sx n="79" d="100"/>
          <a:sy n="79" d="100"/>
        </p:scale>
        <p:origin x="180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7024648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tread01.com/content/1546662611.html" TargetMode="External"/><Relationship Id="rId5" Type="http://schemas.openxmlformats.org/officeDocument/2006/relationships/hyperlink" Target="https://zhuanlan.zhihu.com/p/136428886" TargetMode="External"/><Relationship Id="rId4" Type="http://schemas.openxmlformats.org/officeDocument/2006/relationships/hyperlink" Target="https://weijutu.github.io/2019/04/19/r/r-textmining-02-ch02-1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0ac4c88f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e00ac4c88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0ac4c88f_2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ge00ac4c88f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00ac4c6ae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e00ac4c6a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00ac4c88f_2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e00ac4c88f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00ac4c88f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e00ac4c88f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00ac4c88f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ge00ac4c88f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00ac4c88f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e00ac4c88f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00ac4c88f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e00ac4c88f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00ac4c88f_2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e00ac4c88f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00ac4c88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ge00ac4c88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00ac4c88f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https://zhuanlan.zhihu.com/p/27024648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https://weijutu.github.io/2019/04/19/r/r-textmining-02-ch02-1/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 u="sng">
                <a:solidFill>
                  <a:schemeClr val="hlink"/>
                </a:solidFill>
                <a:hlinkClick r:id="rId5"/>
              </a:rPr>
              <a:t>https://zhuanlan.zhihu.com/p/136428886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6"/>
              </a:rPr>
              <a:t>https://www.itread01.com/content/1546662611.html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257" name="Google Shape;257;ge00ac4c88f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00ac4c88f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ge00ac4c88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00ac4c88f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ge00ac4c88f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0ac4c88f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e00ac4c88f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0ac4c88f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e00ac4c88f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0ac4c88f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e00ac4c88f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0ac4c88f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e00ac4c88f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00ac4c88f_2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e00ac4c88f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00ac4c88f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e00ac4c88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0ac4c88f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e00ac4c88f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l="10001" r="9999"/>
          <a:stretch/>
        </p:blipFill>
        <p:spPr>
          <a:xfrm>
            <a:off x="-1" y="1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2835347"/>
          </a:xfrm>
          <a:prstGeom prst="rect">
            <a:avLst/>
          </a:prstGeom>
          <a:solidFill>
            <a:srgbClr val="161617"/>
          </a:solidFill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0" y="2793733"/>
            <a:ext cx="9144000" cy="2353377"/>
          </a:xfrm>
          <a:prstGeom prst="rect">
            <a:avLst/>
          </a:prstGeom>
          <a:solidFill>
            <a:srgbClr val="161617"/>
          </a:solidFill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l="10001" r="9999"/>
          <a:stretch/>
        </p:blipFill>
        <p:spPr>
          <a:xfrm>
            <a:off x="-1" y="1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自定义版式">
  <p:cSld name="4_自定义版式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tTriangle">
            <a:avLst/>
          </a:prstGeom>
          <a:blipFill rotWithShape="1">
            <a:blip r:embed="rId2">
              <a:alphaModFix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sz="33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www.itread01.com/content/1546662611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zhuanlan.zhihu.com/p/136428886" TargetMode="External"/><Relationship Id="rId5" Type="http://schemas.openxmlformats.org/officeDocument/2006/relationships/hyperlink" Target="https://weijutu.github.io/2019/04/19/r/r-textmining-02-ch02-1/" TargetMode="External"/><Relationship Id="rId4" Type="http://schemas.openxmlformats.org/officeDocument/2006/relationships/hyperlink" Target="https://zhuanlan.zhihu.com/p/2702464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>
            <a:off x="4056125" y="2274400"/>
            <a:ext cx="3429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2007第一代iPhone新品發表會</a:t>
            </a:r>
            <a:endParaRPr sz="18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6" name="Google Shape;76;p22"/>
          <p:cNvSpPr/>
          <p:nvPr/>
        </p:nvSpPr>
        <p:spPr>
          <a:xfrm>
            <a:off x="6004775" y="3980500"/>
            <a:ext cx="3043200" cy="875100"/>
          </a:xfrm>
          <a:prstGeom prst="rect">
            <a:avLst/>
          </a:prstGeom>
          <a:solidFill>
            <a:srgbClr val="B1212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第九組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</a:t>
            </a:r>
            <a:r>
              <a:rPr lang="zh-TW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：</a:t>
            </a: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工商二</a:t>
            </a:r>
            <a:r>
              <a:rPr lang="zh-TW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B084304</a:t>
            </a:r>
            <a:r>
              <a:rPr lang="zh-TW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  </a:t>
            </a: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黃子庭</a:t>
            </a:r>
            <a:endParaRPr sz="15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　　　工商二</a:t>
            </a:r>
            <a:r>
              <a:rPr lang="zh-TW" sz="15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B0843049  </a:t>
            </a:r>
            <a:r>
              <a:rPr lang="zh-TW" sz="15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蔡旻祐</a:t>
            </a:r>
            <a:endParaRPr sz="15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7" name="Google Shape;77;p22"/>
          <p:cNvSpPr/>
          <p:nvPr/>
        </p:nvSpPr>
        <p:spPr>
          <a:xfrm>
            <a:off x="4046745" y="2423068"/>
            <a:ext cx="4731600" cy="9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3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賈伯斯的講稿分析</a:t>
            </a:r>
            <a:endParaRPr sz="38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8" name="Google Shape;78;p22"/>
          <p:cNvPicPr preferRelativeResize="0"/>
          <p:nvPr/>
        </p:nvPicPr>
        <p:blipFill rotWithShape="1">
          <a:blip r:embed="rId3">
            <a:alphaModFix/>
          </a:blip>
          <a:srcRect l="43836" t="11441" r="24595" b="12127"/>
          <a:stretch/>
        </p:blipFill>
        <p:spPr>
          <a:xfrm>
            <a:off x="847898" y="0"/>
            <a:ext cx="26961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/>
        </p:nvSpPr>
        <p:spPr>
          <a:xfrm>
            <a:off x="454425" y="356225"/>
            <a:ext cx="24666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刪除無意義詞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r="16043"/>
          <a:stretch/>
        </p:blipFill>
        <p:spPr>
          <a:xfrm>
            <a:off x="454427" y="1205825"/>
            <a:ext cx="7260852" cy="21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/>
        </p:nvSpPr>
        <p:spPr>
          <a:xfrm>
            <a:off x="454425" y="3541375"/>
            <a:ext cx="47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removeWords()</a:t>
            </a:r>
            <a:r>
              <a:rPr lang="zh-TW" sz="18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</a:t>
            </a:r>
            <a:r>
              <a:rPr lang="zh-TW"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刪除文字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454425" y="4139775"/>
            <a:ext cx="47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stopwords</a:t>
            </a:r>
            <a:r>
              <a:rPr lang="zh-TW" sz="18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</a:t>
            </a:r>
            <a:r>
              <a:rPr lang="zh-TW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較</a:t>
            </a:r>
            <a:r>
              <a:rPr lang="zh-TW" altLang="en-US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無意義的</a:t>
            </a:r>
            <a:r>
              <a:rPr lang="zh-TW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的字詞</a:t>
            </a:r>
            <a:endParaRPr sz="16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/>
          <p:nvPr/>
        </p:nvSpPr>
        <p:spPr>
          <a:xfrm>
            <a:off x="359825" y="127625"/>
            <a:ext cx="20526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文字雲比較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104700" y="791725"/>
            <a:ext cx="4755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初步處理(去除標點符號、數字、單一字母)</a:t>
            </a:r>
            <a:r>
              <a:rPr lang="zh-TW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793個詞語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000725" y="1873600"/>
            <a:ext cx="384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二次處理(刪除無意義詞)</a:t>
            </a:r>
            <a:r>
              <a:rPr lang="zh-TW" sz="15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703個詞語</a:t>
            </a:r>
            <a:endParaRPr sz="15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6" y="1275525"/>
            <a:ext cx="4270854" cy="26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/>
          <p:nvPr/>
        </p:nvSpPr>
        <p:spPr>
          <a:xfrm rot="5400000">
            <a:off x="3948050" y="4046000"/>
            <a:ext cx="747000" cy="771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378225" y="3561775"/>
            <a:ext cx="1128300" cy="415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/>
          <p:nvPr/>
        </p:nvSpPr>
        <p:spPr>
          <a:xfrm>
            <a:off x="2412425" y="1136375"/>
            <a:ext cx="1039800" cy="415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750" y="2445350"/>
            <a:ext cx="4131850" cy="253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/>
          <p:nvPr/>
        </p:nvSpPr>
        <p:spPr>
          <a:xfrm>
            <a:off x="7194275" y="4130650"/>
            <a:ext cx="1881900" cy="971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5736575" y="2445350"/>
            <a:ext cx="2052600" cy="595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359825" y="356225"/>
            <a:ext cx="18279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情感分析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r="13442"/>
          <a:stretch/>
        </p:blipFill>
        <p:spPr>
          <a:xfrm>
            <a:off x="359825" y="1101750"/>
            <a:ext cx="8511700" cy="19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359825" y="3814600"/>
            <a:ext cx="483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18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get_sentiment() -&gt;</a:t>
            </a: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得出資料庫的情感值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359825" y="3178325"/>
            <a:ext cx="483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18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data.frame</a:t>
            </a:r>
            <a:r>
              <a:rPr lang="zh-TW" sz="18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() -&gt;</a:t>
            </a: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建立數據框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>
            <a:off x="359825" y="356225"/>
            <a:ext cx="18279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情感分析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9300" y="2449108"/>
            <a:ext cx="42481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825" y="1115925"/>
            <a:ext cx="75638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745250" y="2993638"/>
            <a:ext cx="3100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情感值範圍：-1.0~1.0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正面詞語數&gt;負面詞語數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存在中性詞(情感值=0)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2414500" y="407825"/>
            <a:ext cx="230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plot()-&gt;繪圖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359825" y="356225"/>
            <a:ext cx="18279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情感分析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450" y="2571750"/>
            <a:ext cx="4240081" cy="24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0527" y="2571750"/>
            <a:ext cx="4521973" cy="24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450" y="1251050"/>
            <a:ext cx="4240081" cy="1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0528" y="1251050"/>
            <a:ext cx="4521973" cy="11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2413775" y="407825"/>
            <a:ext cx="348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2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正面詞語數</a:t>
            </a:r>
            <a:r>
              <a:rPr lang="zh-TW" sz="22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&gt;&gt;</a:t>
            </a:r>
            <a:r>
              <a:rPr lang="zh-TW" sz="22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負面詞語數</a:t>
            </a:r>
            <a:endParaRPr sz="22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遇到問題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360050" y="1125175"/>
            <a:ext cx="684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刪除指定的詞語-&gt;可能刪到詞語內包含其他指定詞語的字母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425" y="1617775"/>
            <a:ext cx="5032276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275" y="2307375"/>
            <a:ext cx="42481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937325" y="4292925"/>
            <a:ext cx="353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出現單一</a:t>
            </a:r>
            <a:r>
              <a:rPr lang="zh-TW" sz="20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字母</a:t>
            </a:r>
            <a:r>
              <a:rPr lang="zh-TW" sz="20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和的詞語</a:t>
            </a:r>
            <a:endParaRPr sz="20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遇到問題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54425" y="1148825"/>
            <a:ext cx="755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情感字典十分多樣，呈現方式皆有所不同-&gt;分析出的結果不完全</a:t>
            </a:r>
            <a:endParaRPr sz="2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2355475" y="2702400"/>
            <a:ext cx="4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bing-&gt;把二元歸於正面和負面的類別</a:t>
            </a:r>
            <a:endParaRPr sz="2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2355475" y="1948875"/>
            <a:ext cx="527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nrc-&gt;把詞按照了是/否 標註在各個類別當中</a:t>
            </a:r>
            <a:endParaRPr sz="2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550475" y="2702400"/>
            <a:ext cx="115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tidytext</a:t>
            </a:r>
            <a:endParaRPr sz="2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2355475" y="3455950"/>
            <a:ext cx="527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AFINN-&gt;把每個詞分配成 -5~5 分之間的值，負數代表負面情感，正整數代表正面情感</a:t>
            </a:r>
            <a:endParaRPr sz="2000" b="0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7" name="Google Shape;237;p37"/>
          <p:cNvSpPr/>
          <p:nvPr/>
        </p:nvSpPr>
        <p:spPr>
          <a:xfrm rot="-1543521">
            <a:off x="1773230" y="2283936"/>
            <a:ext cx="521820" cy="2179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21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/>
          <p:nvPr/>
        </p:nvSpPr>
        <p:spPr>
          <a:xfrm rot="1833156">
            <a:off x="1768870" y="3321597"/>
            <a:ext cx="5305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21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1788275" y="2843388"/>
            <a:ext cx="539700" cy="2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2123"/>
          </a:solidFill>
          <a:ln w="9525" cap="flat" cmpd="sng">
            <a:solidFill>
              <a:srgbClr val="B121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5447665" y="-1502442"/>
            <a:ext cx="3958200" cy="8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600"/>
              <a:buFont typeface="Arial"/>
              <a:buNone/>
            </a:pPr>
            <a:r>
              <a:rPr lang="zh-TW" sz="5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53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96293"/>
            <a:ext cx="4063637" cy="6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/>
          <p:nvPr/>
        </p:nvSpPr>
        <p:spPr>
          <a:xfrm>
            <a:off x="3830350" y="3938385"/>
            <a:ext cx="1107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</a:t>
            </a:r>
            <a:endParaRPr sz="36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298" y="8869"/>
            <a:ext cx="8429105" cy="513463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/>
          <p:nvPr/>
        </p:nvSpPr>
        <p:spPr>
          <a:xfrm>
            <a:off x="0" y="-9352"/>
            <a:ext cx="9144000" cy="5162100"/>
          </a:xfrm>
          <a:prstGeom prst="rect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597675" y="1390450"/>
            <a:ext cx="7938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  為了普及大眾，賈伯斯所用的英文字詞並不難</a:t>
            </a:r>
            <a:endParaRPr sz="2400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 從"call", "button", 等關鍵字能瞭解他想強調的革新觀</a:t>
            </a:r>
            <a:endParaRPr sz="24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i="0" u="none" strike="noStrike" cap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 </a:t>
            </a:r>
            <a:r>
              <a:rPr lang="zh-TW" sz="24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為吸引消費者，賈伯斯所用的英文字詞多為正面詞語</a:t>
            </a:r>
            <a:endParaRPr sz="2400" b="1" i="0" u="none" strike="noStrike" cap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4" name="Google Shape;254;p39"/>
          <p:cNvSpPr/>
          <p:nvPr/>
        </p:nvSpPr>
        <p:spPr>
          <a:xfrm>
            <a:off x="597674" y="517595"/>
            <a:ext cx="1248600" cy="59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結論</a:t>
            </a:r>
            <a:endParaRPr sz="3000" b="1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參考資料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3">
            <a:alphaModFix amt="81000"/>
          </a:blip>
          <a:srcRect l="23855"/>
          <a:stretch/>
        </p:blipFill>
        <p:spPr>
          <a:xfrm>
            <a:off x="4720675" y="2175200"/>
            <a:ext cx="4423327" cy="2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454425" y="1471575"/>
            <a:ext cx="5605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使用文本挖掘技術分析Twitter用戶對電影的評價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https://zhuanlan.zhihu.com/p/27024648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採 Tidy 資料做情感分析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hlinkClick r:id="rId5"/>
              </a:rPr>
              <a:t>https://weijutu.github.io/2019/04/19/r/r-textmining-02-ch02-1/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網絡小說情感分析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hlinkClick r:id="rId6"/>
              </a:rPr>
              <a:t>https://zhuanlan.zhihu.com/p/136428886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R工具包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7"/>
              </a:rPr>
              <a:t>https://www.itread01.com/content/1546662611.html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2289253" y="298110"/>
            <a:ext cx="4389119" cy="694164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23"/>
          <p:cNvSpPr txBox="1"/>
          <p:nvPr/>
        </p:nvSpPr>
        <p:spPr>
          <a:xfrm>
            <a:off x="4046831" y="354075"/>
            <a:ext cx="2455969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CONTENTS</a:t>
            </a:r>
            <a:endParaRPr sz="36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23"/>
          <p:cNvSpPr txBox="1"/>
          <p:nvPr/>
        </p:nvSpPr>
        <p:spPr>
          <a:xfrm>
            <a:off x="2440119" y="399095"/>
            <a:ext cx="1241237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32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90" name="Google Shape;90;p23"/>
          <p:cNvCxnSpPr/>
          <p:nvPr/>
        </p:nvCxnSpPr>
        <p:spPr>
          <a:xfrm>
            <a:off x="3846475" y="417918"/>
            <a:ext cx="7039" cy="454548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38C1CEF6-1F97-4CC6-AD89-E782B66A9434}"/>
              </a:ext>
            </a:extLst>
          </p:cNvPr>
          <p:cNvGrpSpPr/>
          <p:nvPr/>
        </p:nvGrpSpPr>
        <p:grpSpPr>
          <a:xfrm>
            <a:off x="2810252" y="1161946"/>
            <a:ext cx="3154741" cy="776342"/>
            <a:chOff x="3292566" y="1248470"/>
            <a:chExt cx="3154741" cy="776342"/>
          </a:xfrm>
        </p:grpSpPr>
        <p:sp>
          <p:nvSpPr>
            <p:cNvPr id="86" name="Google Shape;86;p23"/>
            <p:cNvSpPr/>
            <p:nvPr/>
          </p:nvSpPr>
          <p:spPr>
            <a:xfrm>
              <a:off x="3305060" y="1248470"/>
              <a:ext cx="759035" cy="776342"/>
            </a:xfrm>
            <a:prstGeom prst="diamond">
              <a:avLst/>
            </a:prstGeom>
            <a:solidFill>
              <a:srgbClr val="B121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23"/>
            <p:cNvGrpSpPr/>
            <p:nvPr/>
          </p:nvGrpSpPr>
          <p:grpSpPr>
            <a:xfrm>
              <a:off x="3292566" y="1371199"/>
              <a:ext cx="3154741" cy="530884"/>
              <a:chOff x="1787422" y="912824"/>
              <a:chExt cx="1276071" cy="2119297"/>
            </a:xfrm>
          </p:grpSpPr>
          <p:sp>
            <p:nvSpPr>
              <p:cNvPr id="92" name="Google Shape;92;p23"/>
              <p:cNvSpPr txBox="1"/>
              <p:nvPr/>
            </p:nvSpPr>
            <p:spPr>
              <a:xfrm>
                <a:off x="1787422" y="1149794"/>
                <a:ext cx="324000" cy="1812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zh-TW" sz="2500" b="1" i="0" u="none" strike="noStrike" cap="none" dirty="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01</a:t>
                </a:r>
                <a:endParaRPr sz="1800" b="1" i="0" u="none" strike="noStrike" cap="none" dirty="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93" name="Google Shape;93;p23"/>
              <p:cNvSpPr txBox="1"/>
              <p:nvPr/>
            </p:nvSpPr>
            <p:spPr>
              <a:xfrm>
                <a:off x="2356993" y="912824"/>
                <a:ext cx="706500" cy="2119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zh-TW" sz="3000" b="1" i="0" u="none" strike="noStrike" cap="none" dirty="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摘要</a:t>
                </a:r>
                <a:endParaRPr sz="1700" b="0" i="0" u="none" strike="noStrike" cap="none" dirty="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A6F3C498-E804-452D-B6F1-0571951C9966}"/>
              </a:ext>
            </a:extLst>
          </p:cNvPr>
          <p:cNvGrpSpPr/>
          <p:nvPr/>
        </p:nvGrpSpPr>
        <p:grpSpPr>
          <a:xfrm>
            <a:off x="2739540" y="2112325"/>
            <a:ext cx="3658674" cy="776342"/>
            <a:chOff x="3221854" y="2198849"/>
            <a:chExt cx="3658674" cy="776342"/>
          </a:xfrm>
        </p:grpSpPr>
        <p:sp>
          <p:nvSpPr>
            <p:cNvPr id="85" name="Google Shape;85;p23"/>
            <p:cNvSpPr/>
            <p:nvPr/>
          </p:nvSpPr>
          <p:spPr>
            <a:xfrm>
              <a:off x="3283436" y="2198849"/>
              <a:ext cx="776342" cy="776342"/>
            </a:xfrm>
            <a:prstGeom prst="diamond">
              <a:avLst/>
            </a:prstGeom>
            <a:solidFill>
              <a:srgbClr val="B121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23"/>
            <p:cNvGrpSpPr/>
            <p:nvPr/>
          </p:nvGrpSpPr>
          <p:grpSpPr>
            <a:xfrm>
              <a:off x="3221854" y="2339503"/>
              <a:ext cx="3658674" cy="531000"/>
              <a:chOff x="2861662" y="2339503"/>
              <a:chExt cx="4024618" cy="531000"/>
            </a:xfrm>
          </p:grpSpPr>
          <p:sp>
            <p:nvSpPr>
              <p:cNvPr id="95" name="Google Shape;95;p23"/>
              <p:cNvSpPr txBox="1"/>
              <p:nvPr/>
            </p:nvSpPr>
            <p:spPr>
              <a:xfrm>
                <a:off x="2861662" y="2381170"/>
                <a:ext cx="994798" cy="4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zh-TW" sz="2500" b="1" i="0" u="none" strike="noStrike" cap="none" dirty="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02</a:t>
                </a:r>
                <a:endParaRPr sz="2500" b="1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96" name="Google Shape;96;p23"/>
              <p:cNvSpPr txBox="1"/>
              <p:nvPr/>
            </p:nvSpPr>
            <p:spPr>
              <a:xfrm>
                <a:off x="3933680" y="2339503"/>
                <a:ext cx="29526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lang="zh-TW" sz="3000" b="1" i="0" u="none" strike="noStrike" cap="none" dirty="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套件運用</a:t>
                </a:r>
                <a:endParaRPr sz="1700" b="0" i="0" u="none" strike="noStrike" cap="none" dirty="0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3121D4C7-6EF1-4036-9EA7-C19DC2C4BC82}"/>
              </a:ext>
            </a:extLst>
          </p:cNvPr>
          <p:cNvGrpSpPr/>
          <p:nvPr/>
        </p:nvGrpSpPr>
        <p:grpSpPr>
          <a:xfrm>
            <a:off x="2761707" y="3062704"/>
            <a:ext cx="3916665" cy="776342"/>
            <a:chOff x="3244021" y="3149228"/>
            <a:chExt cx="3916665" cy="776342"/>
          </a:xfrm>
        </p:grpSpPr>
        <p:sp>
          <p:nvSpPr>
            <p:cNvPr id="84" name="Google Shape;84;p23"/>
            <p:cNvSpPr/>
            <p:nvPr/>
          </p:nvSpPr>
          <p:spPr>
            <a:xfrm>
              <a:off x="3293185" y="3149228"/>
              <a:ext cx="776342" cy="776342"/>
            </a:xfrm>
            <a:prstGeom prst="diamond">
              <a:avLst/>
            </a:prstGeom>
            <a:solidFill>
              <a:srgbClr val="B121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3"/>
            <p:cNvSpPr txBox="1"/>
            <p:nvPr/>
          </p:nvSpPr>
          <p:spPr>
            <a:xfrm>
              <a:off x="3244021" y="3310449"/>
              <a:ext cx="92276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TW" sz="2500" b="1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sz="25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9" name="Google Shape;99;p23"/>
            <p:cNvSpPr txBox="1"/>
            <p:nvPr/>
          </p:nvSpPr>
          <p:spPr>
            <a:xfrm>
              <a:off x="4019105" y="3254490"/>
              <a:ext cx="3141581" cy="53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1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流程與分析</a:t>
              </a:r>
              <a:endParaRPr sz="170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584A83-507C-48B8-A645-6AA79F50DB5D}"/>
              </a:ext>
            </a:extLst>
          </p:cNvPr>
          <p:cNvGrpSpPr/>
          <p:nvPr/>
        </p:nvGrpSpPr>
        <p:grpSpPr>
          <a:xfrm>
            <a:off x="2749373" y="4013083"/>
            <a:ext cx="3648841" cy="776342"/>
            <a:chOff x="3231687" y="4099607"/>
            <a:chExt cx="3648841" cy="776342"/>
          </a:xfrm>
        </p:grpSpPr>
        <p:sp>
          <p:nvSpPr>
            <p:cNvPr id="83" name="Google Shape;83;p23"/>
            <p:cNvSpPr/>
            <p:nvPr/>
          </p:nvSpPr>
          <p:spPr>
            <a:xfrm>
              <a:off x="3304898" y="4099607"/>
              <a:ext cx="776342" cy="776342"/>
            </a:xfrm>
            <a:prstGeom prst="diamond">
              <a:avLst/>
            </a:prstGeom>
            <a:solidFill>
              <a:srgbClr val="B1212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3"/>
            <p:cNvSpPr txBox="1"/>
            <p:nvPr/>
          </p:nvSpPr>
          <p:spPr>
            <a:xfrm>
              <a:off x="3231687" y="4275458"/>
              <a:ext cx="92276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TW" sz="2500" b="1" i="0" u="none" strike="noStrike" cap="none" dirty="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sz="25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0" name="Google Shape;100;p23"/>
            <p:cNvSpPr txBox="1"/>
            <p:nvPr/>
          </p:nvSpPr>
          <p:spPr>
            <a:xfrm>
              <a:off x="4286769" y="4222336"/>
              <a:ext cx="2593759" cy="53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1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結論</a:t>
              </a:r>
              <a:endParaRPr sz="17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4474018" y="1928745"/>
            <a:ext cx="3478356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zh-TW" sz="59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THANKS</a:t>
            </a:r>
            <a:endParaRPr sz="59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l="42250" t="31450" r="41688" b="34774"/>
          <a:stretch/>
        </p:blipFill>
        <p:spPr>
          <a:xfrm>
            <a:off x="2068775" y="1048950"/>
            <a:ext cx="2134325" cy="25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4778616" y="2795385"/>
            <a:ext cx="1107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摘要</a:t>
            </a:r>
            <a:endParaRPr sz="36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6369619" y="-1512855"/>
            <a:ext cx="4007828" cy="834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600"/>
              <a:buFont typeface="Arial"/>
              <a:buNone/>
            </a:pPr>
            <a:r>
              <a:rPr lang="zh-TW" sz="53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454424" y="356225"/>
            <a:ext cx="1094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altLang="en-US" sz="30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摘要</a:t>
            </a:r>
            <a:endParaRPr sz="30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3" name="Google Shape;113;p25"/>
          <p:cNvSpPr/>
          <p:nvPr/>
        </p:nvSpPr>
        <p:spPr>
          <a:xfrm>
            <a:off x="0" y="1991250"/>
            <a:ext cx="2892900" cy="680400"/>
          </a:xfrm>
          <a:prstGeom prst="homePlate">
            <a:avLst>
              <a:gd name="adj" fmla="val 50000"/>
            </a:avLst>
          </a:prstGeom>
          <a:solidFill>
            <a:srgbClr val="007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劃時代的發表會</a:t>
            </a:r>
            <a:endParaRPr sz="20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0" y="3096964"/>
            <a:ext cx="2892828" cy="680259"/>
          </a:xfrm>
          <a:prstGeom prst="homePlate">
            <a:avLst>
              <a:gd name="adj" fmla="val 50000"/>
            </a:avLst>
          </a:prstGeom>
          <a:solidFill>
            <a:srgbClr val="0071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賈伯斯的行銷長才</a:t>
            </a:r>
            <a:endParaRPr sz="20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1294" y="0"/>
            <a:ext cx="55527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/>
        </p:nvSpPr>
        <p:spPr>
          <a:xfrm>
            <a:off x="-226425" y="-1501348"/>
            <a:ext cx="3958055" cy="83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600"/>
              <a:buFont typeface="Arial"/>
              <a:buNone/>
            </a:pPr>
            <a:r>
              <a:rPr lang="zh-TW" sz="536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3600" b="1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750" y="0"/>
            <a:ext cx="3076250" cy="40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>
            <a:off x="3415946" y="3176385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套件運用</a:t>
            </a:r>
            <a:endParaRPr sz="36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套件運用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721575" y="4187225"/>
            <a:ext cx="354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自然語言處理(NLP)</a:t>
            </a:r>
            <a:endParaRPr sz="24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9" name="Google Shape;129;p27"/>
          <p:cNvSpPr/>
          <p:nvPr/>
        </p:nvSpPr>
        <p:spPr>
          <a:xfrm rot="-1321053">
            <a:off x="4407715" y="1987968"/>
            <a:ext cx="812237" cy="2993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21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7"/>
          <p:cNvSpPr/>
          <p:nvPr/>
        </p:nvSpPr>
        <p:spPr>
          <a:xfrm rot="1581482">
            <a:off x="4399589" y="3360735"/>
            <a:ext cx="816930" cy="29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121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7" descr="NATURAL LANGUAGE PROCESSING Vector Icons free download in SVG, PNG Form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644" y="1219372"/>
            <a:ext cx="2806885" cy="28068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5240500" y="3523950"/>
            <a:ext cx="3285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text mining(tm)</a:t>
            </a:r>
            <a:endParaRPr sz="24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5344802" y="1599775"/>
            <a:ext cx="1990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jiebaR</a:t>
            </a:r>
            <a:endParaRPr sz="24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套件運用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1768800" y="3859475"/>
            <a:ext cx="2553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wordcloud2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1625" y="1256825"/>
            <a:ext cx="1939548" cy="19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0088" y="1435987"/>
            <a:ext cx="3611026" cy="193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5351400" y="35594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syuzhet</a:t>
            </a:r>
            <a:endParaRPr sz="2400" b="1" i="0" u="none" strike="noStrike" cap="none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tidytext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2592973" y="-1592087"/>
            <a:ext cx="3958055" cy="83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600"/>
              <a:buFont typeface="Arial"/>
              <a:buNone/>
            </a:pPr>
            <a:r>
              <a:rPr lang="zh-TW" sz="5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3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2965393" y="2247699"/>
            <a:ext cx="321321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流程與分析</a:t>
            </a:r>
            <a:endParaRPr sz="36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l="20129" t="28961" r="58986" b="16258"/>
          <a:stretch/>
        </p:blipFill>
        <p:spPr>
          <a:xfrm>
            <a:off x="-1668175" y="0"/>
            <a:ext cx="3433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l="19746" t="28076" r="58984" b="17066"/>
          <a:stretch/>
        </p:blipFill>
        <p:spPr>
          <a:xfrm>
            <a:off x="7378575" y="-12437"/>
            <a:ext cx="3496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454425" y="356225"/>
            <a:ext cx="1709700" cy="595800"/>
          </a:xfrm>
          <a:prstGeom prst="rect">
            <a:avLst/>
          </a:prstGeom>
          <a:noFill/>
          <a:ln w="952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zh-TW" sz="30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初步處理</a:t>
            </a:r>
            <a:endParaRPr sz="30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454428" y="1279133"/>
            <a:ext cx="31008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r="11964"/>
          <a:stretch/>
        </p:blipFill>
        <p:spPr>
          <a:xfrm>
            <a:off x="454425" y="1055225"/>
            <a:ext cx="7985125" cy="26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454425" y="3830950"/>
            <a:ext cx="435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readLines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()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-&gt;讀入文字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檔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，回傳文字向量</a:t>
            </a:r>
            <a:endParaRPr sz="14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454425" y="4262050"/>
            <a:ext cx="435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gsub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()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字段的刪減、增補、替換和切割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454425" y="4693150"/>
            <a:ext cx="310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tolower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()-&gt;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將字母改成小寫</a:t>
            </a:r>
            <a:endParaRPr sz="16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4812825" y="3830950"/>
            <a:ext cx="197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worker()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分詞器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812825" y="4262050"/>
            <a:ext cx="242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table()</a:t>
            </a:r>
            <a:r>
              <a:rPr lang="zh-TW" sz="16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-&gt;</a:t>
            </a: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紀錄頻率次數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2523575" y="462150"/>
            <a:ext cx="365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install.packages()-&gt;下載並安裝套件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095775" y="462150"/>
            <a:ext cx="267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library()-&gt;載入已安裝套件</a:t>
            </a:r>
            <a:endParaRPr sz="1600" b="1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2015模板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705</Words>
  <Application>Microsoft Office PowerPoint</Application>
  <PresentationFormat>如螢幕大小 (16:9)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Microsoft Yahei</vt:lpstr>
      <vt:lpstr>Arial</vt:lpstr>
      <vt:lpstr>Quattrocento Sans</vt:lpstr>
      <vt:lpstr>Simple Light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黃子庭</cp:lastModifiedBy>
  <cp:revision>7</cp:revision>
  <dcterms:modified xsi:type="dcterms:W3CDTF">2021-06-16T08:05:17Z</dcterms:modified>
</cp:coreProperties>
</file>